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1" r:id="rId16"/>
    <p:sldId id="282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ED7C0-8F19-43BE-BA49-6C7D4B9F7173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0EBE7-1A94-4662-9566-89EE4518D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B0EBE7-1A94-4662-9566-89EE4518D23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6724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B0EBE7-1A94-4662-9566-89EE4518D23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79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696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7795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919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929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5064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9013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014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5167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8776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631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2B6FE-2436-4F1F-BD2F-0A48727E0C00}" type="datetimeFigureOut">
              <a:rPr lang="ru-RU" smtClean="0"/>
              <a:pPr/>
              <a:t>15.01.2005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5DD9D-D045-440E-9F8D-F2C4187AE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0176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gif"/><Relationship Id="rId4" Type="http://schemas.openxmlformats.org/officeDocument/2006/relationships/package" Target="../embeddings/_________Microsoft_Office_Word2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gif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gif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919239"/>
            <a:ext cx="8458200" cy="142964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подготовка в прыжках на лыжах с трамплина.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Судейство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 прыжка на лыжах с трамплина.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6021288"/>
            <a:ext cx="4431436" cy="62242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Г.Г., НС, ФГБУ СПб НИИФК. Судья по спорту.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Влада\Desktop\КК сем\Судь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92896"/>
            <a:ext cx="5056902" cy="3401764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8641"/>
            <a:ext cx="1234965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97" y="188640"/>
            <a:ext cx="763484" cy="763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32656"/>
            <a:ext cx="8334404" cy="73888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часть полёта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340768"/>
            <a:ext cx="4000528" cy="57606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Перекрещенные лыжи – 0,5</a:t>
            </a:r>
          </a:p>
          <a:p>
            <a:endParaRPr lang="ru-RU" dirty="0"/>
          </a:p>
        </p:txBody>
      </p:sp>
      <p:pic>
        <p:nvPicPr>
          <p:cNvPr id="7" name="Содержимое 6" descr="Полет разведение 8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3528" y="2204864"/>
            <a:ext cx="4046668" cy="3951293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72001" y="2060848"/>
            <a:ext cx="4143403" cy="122413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Несимметричная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позиция ног – 0,5 – 1,0.</a:t>
            </a:r>
          </a:p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Разнонаправленные лыжи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и/или </a:t>
            </a:r>
          </a:p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несбалансированные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движения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лыж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-0,5 – 1,0.</a:t>
            </a:r>
          </a:p>
          <a:p>
            <a:endParaRPr lang="ru-RU" dirty="0"/>
          </a:p>
        </p:txBody>
      </p:sp>
      <p:pic>
        <p:nvPicPr>
          <p:cNvPr id="8" name="Содержимое 7" descr="Полет 19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1360" y="3071811"/>
            <a:ext cx="4215482" cy="3071920"/>
          </a:xfrm>
        </p:spPr>
      </p:pic>
      <p:pic>
        <p:nvPicPr>
          <p:cNvPr id="9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708878"/>
            <a:ext cx="4968552" cy="7038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ВЫЧЕТЫ ЗА ОШИБКИ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7920880" cy="5328592"/>
          </a:xfrm>
        </p:spPr>
        <p:txBody>
          <a:bodyPr>
            <a:normAutofit fontScale="25000" lnSpcReduction="20000"/>
          </a:bodyPr>
          <a:lstStyle/>
          <a:p>
            <a:pPr marL="109728" indent="0">
              <a:buNone/>
            </a:pPr>
            <a:endParaRPr lang="ru-RU" dirty="0" smtClean="0"/>
          </a:p>
          <a:p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Макс. 5 очков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Отсутствие </a:t>
            </a:r>
            <a:r>
              <a:rPr lang="ru-RU" sz="5600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позиции</a:t>
            </a:r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 телемарк в момент касания горы приземления, т.е</a:t>
            </a:r>
            <a:r>
              <a:rPr lang="ru-RU" sz="5600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. амортизация ударной нагрузки при приземлении параллельно стоящими ногами</a:t>
            </a:r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 (как единственная ошибка)</a:t>
            </a: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Мин.2.0</a:t>
            </a: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Недостаточно правильные и гармоничные движения в переходе из фазы полета в фазу приземления.</a:t>
            </a: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0.5-1.0</a:t>
            </a:r>
          </a:p>
          <a:p>
            <a:r>
              <a:rPr lang="ru-RU" sz="5600" dirty="0">
                <a:latin typeface="Georgia" panose="02040502050405020303" pitchFamily="18" charset="0"/>
                <a:cs typeface="Times New Roman" pitchFamily="18" charset="0"/>
              </a:rPr>
              <a:t>Отсутствие </a:t>
            </a:r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должной позиции телемарк т.е. </a:t>
            </a:r>
            <a:r>
              <a:rPr lang="ru-RU" sz="5600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недостаточный по </a:t>
            </a:r>
            <a:r>
              <a:rPr lang="ru-RU" sz="5600" dirty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длине выпад </a:t>
            </a:r>
            <a:r>
              <a:rPr lang="ru-RU" sz="5600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ноги вперед (на длину стопы)</a:t>
            </a:r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 и глубине присед, в момент контакта с горой приземления.</a:t>
            </a: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0.5-1.5</a:t>
            </a: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Недостаточность преобразования приземления в мягкую позицию «телемарк» или минимальный телемарк в фазе приземления (неустойчивость, слишком жесткое или без «телемарка», слишком глубокое</a:t>
            </a:r>
            <a:r>
              <a:rPr lang="ru-RU" sz="5600" dirty="0">
                <a:latin typeface="Georgia" panose="02040502050405020303" pitchFamily="18" charset="0"/>
                <a:cs typeface="Times New Roman" pitchFamily="18" charset="0"/>
              </a:rPr>
              <a:t>).</a:t>
            </a:r>
            <a:r>
              <a:rPr lang="ru-RU" sz="5600" dirty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 Вес </a:t>
            </a:r>
            <a:r>
              <a:rPr lang="ru-RU" sz="5600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тела неравномерно </a:t>
            </a:r>
            <a:r>
              <a:rPr lang="ru-RU" sz="5600" dirty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распределен на </a:t>
            </a:r>
            <a:r>
              <a:rPr lang="ru-RU" sz="5600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ноги</a:t>
            </a:r>
            <a:r>
              <a:rPr lang="ru-RU" sz="5600" dirty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.</a:t>
            </a:r>
            <a:endParaRPr lang="ru-RU" sz="5600" dirty="0" smtClean="0">
              <a:solidFill>
                <a:srgbClr val="0070C0"/>
              </a:solidFill>
              <a:latin typeface="Georgia" panose="02040502050405020303" pitchFamily="18" charset="0"/>
              <a:cs typeface="Times New Roman" pitchFamily="18" charset="0"/>
            </a:endParaRPr>
          </a:p>
          <a:p>
            <a:r>
              <a:rPr lang="en-US" sz="5600" dirty="0" smtClean="0">
                <a:latin typeface="Georgia" panose="02040502050405020303" pitchFamily="18" charset="0"/>
                <a:cs typeface="Times New Roman" pitchFamily="18" charset="0"/>
              </a:rPr>
              <a:t>0.5-1.5</a:t>
            </a:r>
            <a:endParaRPr lang="ru-RU" sz="5600" dirty="0" smtClean="0">
              <a:latin typeface="Georgia" panose="02040502050405020303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Движения руками для стабилизации устойчивости.</a:t>
            </a:r>
          </a:p>
          <a:p>
            <a:r>
              <a:rPr lang="en-US" sz="5600" dirty="0" smtClean="0">
                <a:latin typeface="Georgia" panose="02040502050405020303" pitchFamily="18" charset="0"/>
                <a:cs typeface="Times New Roman" pitchFamily="18" charset="0"/>
              </a:rPr>
              <a:t>0.5-1.0</a:t>
            </a:r>
            <a:endParaRPr lang="ru-RU" sz="5600" dirty="0" smtClean="0">
              <a:latin typeface="Georgia" panose="02040502050405020303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Недостаточность контроля лыж (лыжи не параллельны и расстояние между лыжами больше чем 2 ширины лыж) и/или обе лыжи приземлились не плоскостью (на канты)</a:t>
            </a:r>
          </a:p>
          <a:p>
            <a:r>
              <a:rPr lang="ru-RU" sz="5600" dirty="0" smtClean="0">
                <a:latin typeface="Georgia" panose="02040502050405020303" pitchFamily="18" charset="0"/>
                <a:cs typeface="Times New Roman" pitchFamily="18" charset="0"/>
              </a:rPr>
              <a:t>Пример: одна лыжа ставится только на кант.</a:t>
            </a:r>
          </a:p>
          <a:p>
            <a:r>
              <a:rPr lang="en-US" sz="5600" dirty="0" smtClean="0">
                <a:latin typeface="Georgia" panose="02040502050405020303" pitchFamily="18" charset="0"/>
                <a:cs typeface="Times New Roman" pitchFamily="18" charset="0"/>
              </a:rPr>
              <a:t>0.5-1.0</a:t>
            </a:r>
            <a:endParaRPr lang="ru-RU" sz="5600" dirty="0" smtClean="0">
              <a:latin typeface="Georgia" panose="02040502050405020303" pitchFamily="18" charset="0"/>
              <a:cs typeface="Times New Roman" pitchFamily="18" charset="0"/>
            </a:endParaRPr>
          </a:p>
          <a:p>
            <a:pPr lvl="0">
              <a:buClr>
                <a:srgbClr val="A04DA3"/>
              </a:buClr>
            </a:pPr>
            <a:r>
              <a:rPr lang="ru-RU" sz="5600" dirty="0" smtClean="0">
                <a:solidFill>
                  <a:srgbClr val="FF0000"/>
                </a:solidFill>
                <a:latin typeface="Georgia" panose="02040502050405020303" pitchFamily="18" charset="0"/>
                <a:cs typeface="Times New Roman" pitchFamily="18" charset="0"/>
              </a:rPr>
              <a:t>Во время фазы приземления касание одной/ двумя руками или </a:t>
            </a:r>
            <a:r>
              <a:rPr lang="ru-RU" sz="5600" dirty="0">
                <a:solidFill>
                  <a:srgbClr val="FF0000"/>
                </a:solidFill>
                <a:latin typeface="Georgia" panose="02040502050405020303" pitchFamily="18" charset="0"/>
                <a:cs typeface="Times New Roman" pitchFamily="18" charset="0"/>
              </a:rPr>
              <a:t>нижней частью тела </a:t>
            </a:r>
            <a:r>
              <a:rPr lang="ru-RU" sz="5600" dirty="0" smtClean="0">
                <a:solidFill>
                  <a:srgbClr val="FF0000"/>
                </a:solidFill>
                <a:latin typeface="Georgia" panose="02040502050405020303" pitchFamily="18" charset="0"/>
                <a:cs typeface="Times New Roman" pitchFamily="18" charset="0"/>
              </a:rPr>
              <a:t>лыж/снега/пластикового покрытия).</a:t>
            </a:r>
            <a:endParaRPr lang="ru-RU" sz="5600" dirty="0">
              <a:solidFill>
                <a:srgbClr val="FF0000"/>
              </a:solidFill>
              <a:latin typeface="Georgia" panose="02040502050405020303" pitchFamily="18" charset="0"/>
              <a:cs typeface="Times New Roman" pitchFamily="18" charset="0"/>
            </a:endParaRPr>
          </a:p>
          <a:p>
            <a:pPr lvl="0">
              <a:buClr>
                <a:srgbClr val="A04DA3"/>
              </a:buClr>
            </a:pPr>
            <a:r>
              <a:rPr lang="ru-RU" sz="5600" dirty="0" smtClean="0">
                <a:solidFill>
                  <a:srgbClr val="FF0000"/>
                </a:solidFill>
                <a:latin typeface="Georgia" panose="02040502050405020303" pitchFamily="18" charset="0"/>
                <a:cs typeface="Times New Roman" pitchFamily="18" charset="0"/>
              </a:rPr>
              <a:t>4.0-5.0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26196298"/>
              </p:ext>
            </p:extLst>
          </p:nvPr>
        </p:nvGraphicFramePr>
        <p:xfrm>
          <a:off x="539553" y="908720"/>
          <a:ext cx="7920880" cy="288032"/>
        </p:xfrm>
        <a:graphic>
          <a:graphicData uri="http://schemas.openxmlformats.org/presentationml/2006/ole">
            <p:oleObj spid="_x0000_s18472" name="Документ" r:id="rId4" imgW="5927434" imgH="175784" progId="Word.Document.12">
              <p:embed/>
            </p:oleObj>
          </a:graphicData>
        </a:graphic>
      </p:graphicFrame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401080" cy="107155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Переход из фазы полета в фазу приземления.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C:\Users\Влада\Desktop\К семинару\Подход к приземлению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4238118" cy="3429024"/>
          </a:xfrm>
          <a:prstGeom prst="rect">
            <a:avLst/>
          </a:prstGeom>
          <a:noFill/>
        </p:spPr>
      </p:pic>
      <p:pic>
        <p:nvPicPr>
          <p:cNvPr id="19459" name="Picture 3" descr="C:\Users\Влада\Desktop\К семинару\Разножка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04864"/>
            <a:ext cx="3809044" cy="3429024"/>
          </a:xfrm>
          <a:prstGeom prst="rect">
            <a:avLst/>
          </a:prstGeom>
          <a:noFill/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52736"/>
            <a:ext cx="7886700" cy="108012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Недостаточно правильные и гармоничные движения в переходе из фазы полета в фазу приземления.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0.5-1.0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C:\Users\Влада\Desktop\К семинару\Приземление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8650" y="2548193"/>
            <a:ext cx="3886200" cy="2906201"/>
          </a:xfrm>
          <a:prstGeom prst="rect">
            <a:avLst/>
          </a:prstGeom>
          <a:noFill/>
        </p:spPr>
      </p:pic>
      <p:pic>
        <p:nvPicPr>
          <p:cNvPr id="20483" name="Picture 3" descr="C:\Users\Влада\Desktop\К семинару\Приземление 1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428868"/>
            <a:ext cx="3815760" cy="3625835"/>
          </a:xfrm>
          <a:prstGeom prst="rect">
            <a:avLst/>
          </a:prstGeom>
          <a:noFill/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1444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Разножка – «Телемарк». Оценивается с момента приземления - плюс 10 – 12 метров скольжения по горе приземления.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Влада\Desktop\КК сем\Разножка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85552"/>
            <a:ext cx="6357982" cy="4768487"/>
          </a:xfrm>
          <a:prstGeom prst="rect">
            <a:avLst/>
          </a:prstGeom>
          <a:noFill/>
        </p:spPr>
      </p:pic>
      <p:pic>
        <p:nvPicPr>
          <p:cNvPr id="4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44016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от полета к приземлению с выполнением разножки (телемарка)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+mn-lt"/>
              </a:rPr>
              <a:t> </a:t>
            </a:r>
            <a:endParaRPr lang="ru-RU" sz="1800" dirty="0">
              <a:latin typeface="+mn-lt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07115" y="2348880"/>
            <a:ext cx="3979685" cy="3555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348880"/>
            <a:ext cx="4099898" cy="35557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16416" y="116632"/>
            <a:ext cx="652329" cy="591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9946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4401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Фаза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приземления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момента приземления - плюс 10 – 12 метров скольжения по горе приземления.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1931" y="2276872"/>
            <a:ext cx="4053038" cy="38069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0658" y="2276872"/>
            <a:ext cx="4056142" cy="38144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16416" y="113682"/>
            <a:ext cx="652329" cy="591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393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57232"/>
            <a:ext cx="8382000" cy="10715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Недостаточность преобразования приземления в позицию «телемарк» - 0,5 – 1,5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момент приземления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C:\Users\Влада\Desktop\К семинару\Приземление 2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96952"/>
            <a:ext cx="3916883" cy="3230419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21225" y="1772816"/>
            <a:ext cx="4041775" cy="7200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момент фиксации позиции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1074" y="3000373"/>
            <a:ext cx="383167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Недостаточность контроля лыж (лыжи не параллельны и расстояние между лыжами больше чем 2 ширины лыж) и/или обе лыжи приземлились не плоскостью (на канты).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Пример: одна лыжа ставится только на кант -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0.5-1.0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> </a:t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Влада\Desktop\КК сем\КАН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1011" y="2249489"/>
            <a:ext cx="6447138" cy="4108470"/>
          </a:xfrm>
          <a:prstGeom prst="rect">
            <a:avLst/>
          </a:prstGeom>
          <a:noFill/>
        </p:spPr>
      </p:pic>
      <p:pic>
        <p:nvPicPr>
          <p:cNvPr id="4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4450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Варианты ошибок при выполнении разножки – 2,5 – 3,5.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Влада\Desktop\К семинару\Разножка 4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609" y="2492897"/>
            <a:ext cx="4070335" cy="3793624"/>
          </a:xfrm>
          <a:prstGeom prst="rect">
            <a:avLst/>
          </a:prstGeom>
          <a:noFill/>
        </p:spPr>
      </p:pic>
      <p:pic>
        <p:nvPicPr>
          <p:cNvPr id="26627" name="Picture 3" descr="C:\Users\Влада\Desktop\К семинару\Разножка 5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5108" y="2492897"/>
            <a:ext cx="3951692" cy="3793624"/>
          </a:xfrm>
          <a:prstGeom prst="rect">
            <a:avLst/>
          </a:prstGeom>
          <a:noFill/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53218"/>
            <a:ext cx="4320480" cy="87152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 ВЫЧЕТЫ ЗА ОШИБКИ             </a:t>
            </a:r>
            <a:endParaRPr lang="ru-RU" sz="3200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64681388"/>
              </p:ext>
            </p:extLst>
          </p:nvPr>
        </p:nvGraphicFramePr>
        <p:xfrm>
          <a:off x="1187624" y="1052736"/>
          <a:ext cx="7456342" cy="360040"/>
        </p:xfrm>
        <a:graphic>
          <a:graphicData uri="http://schemas.openxmlformats.org/presentationml/2006/ole">
            <p:oleObj spid="_x0000_s2084" name="Документ" r:id="rId3" imgW="5925852" imgH="176321" progId="Word.Document.12">
              <p:embed/>
            </p:oleObj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7856295"/>
              </p:ext>
            </p:extLst>
          </p:nvPr>
        </p:nvGraphicFramePr>
        <p:xfrm>
          <a:off x="642910" y="1643048"/>
          <a:ext cx="7858179" cy="4536484"/>
        </p:xfrm>
        <a:graphic>
          <a:graphicData uri="http://schemas.openxmlformats.org/drawingml/2006/table">
            <a:tbl>
              <a:tblPr/>
              <a:tblGrid>
                <a:gridCol w="33530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690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89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Вычеты за полет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Макс. 5 очков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Flight deduction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Ограниченный контроль тела и лыж при принятии аэродинамической позы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полета.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Слишком агрессивное или пассивное положение тела. Отсутствие общего эстетического впечатления.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0.5-2.0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Limited control of using body and skis in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forming 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a (dynamic) flight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position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Too aggressive or passive body position. Lack of an overall aesthetic impression.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22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Нестабильность (ненужные движения рук, потеря контроля тела, согнутые колени, не полностью выпрямленные ноги )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0.5-1.0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Unsteadiness (e.g. unnecessary arm movement, body out of control, bended knees, not fully stretched legs)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9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Несимметричная и/или несбалансированная позиция рук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0.5-1.0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Non-symmetrical  and/or unbalanced arm position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9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Несимметричная и/или несбалансированная позиция ног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0.5-1.0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Non-symmetrical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and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or 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unbalanced leg position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93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Разнонаправленные лыжи и/или несбалансированные движения лыж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0.5-1.0</a:t>
                      </a: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Skis not in same plane and/or unbalanced ski movements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136904" cy="130754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Отсутствие попытки сделать «телемарк» в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момент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касания горы приземления и отсутствие позы «телемарк»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(стопы 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находятся на одном уровне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 течение фазы приземления (как единственная ошибка) – минимум 2,0.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разножки – 2,5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C:\Users\Влада\Desktop\КК сем\Без разножки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80928"/>
            <a:ext cx="3856470" cy="313518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21225" y="2000240"/>
            <a:ext cx="4041775" cy="8572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Присед – 3,0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Глубокий присед – 3,5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C:\Users\Влада\Desktop\КК сем\Горшок 6 - копия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12976"/>
            <a:ext cx="3312369" cy="2701855"/>
          </a:xfrm>
          <a:prstGeom prst="rect">
            <a:avLst/>
          </a:prstGeom>
          <a:noFill/>
        </p:spPr>
      </p:pic>
      <p:pic>
        <p:nvPicPr>
          <p:cNvPr id="10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7685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ВЫЧЕТЫ ЗА ОШИБКИ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860048"/>
          </a:xfrm>
        </p:spPr>
        <p:txBody>
          <a:bodyPr>
            <a:normAutofit fontScale="47500" lnSpcReduction="20000"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Макс. 7 очков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Мелкие недочеты во время фазы выката (небольшие периоды неустойчивости, обе лыжи не касаются плоскостью земли и/или не параллельны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отклонения направления движения от линии падения (прямо </a:t>
            </a:r>
            <a:r>
              <a:rPr lang="ru-RU" sz="3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оси трамплина)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тело не вертикально до начала торможения )</a:t>
            </a: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0.5-1.5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Существенные недостатки в фазе выката (большое визуальное впечатление дисбаланса лыжника, неустойчивость,  плоскость лыж не контактирует с поверхностью выката или лыжи не параллельны), </a:t>
            </a:r>
            <a:r>
              <a:rPr lang="ru-RU" sz="3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отклонения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движения от линии падения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центральной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оси горы приземления).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2.0-2.5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Большие недочеты в фазе выката (неустойчивость, риск падения перед или на линии падения, </a:t>
            </a:r>
            <a:r>
              <a:rPr lang="ru-RU" sz="3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включая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асание поверхности или лыж одной рукой)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3.0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Потеря баланса и контроля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(прохождение кривой 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R2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 позиции руки сзади и/или нижней частью тела касание лыж/снега/покрытия). То же самое при прохождении линии падения.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4.0-5.0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Падение до или на линии падения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7.0</a:t>
            </a:r>
          </a:p>
          <a:p>
            <a:endParaRPr lang="ru-RU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90067269"/>
              </p:ext>
            </p:extLst>
          </p:nvPr>
        </p:nvGraphicFramePr>
        <p:xfrm>
          <a:off x="1357291" y="1052736"/>
          <a:ext cx="7358114" cy="432048"/>
        </p:xfrm>
        <a:graphic>
          <a:graphicData uri="http://schemas.openxmlformats.org/presentationml/2006/ole">
            <p:oleObj spid="_x0000_s28707" name="Документ" r:id="rId3" imgW="5927434" imgH="175784" progId="Word.Document.12">
              <p:embed/>
            </p:oleObj>
          </a:graphicData>
        </a:graphic>
      </p:graphicFrame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0042"/>
            <a:ext cx="8291264" cy="71438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Выкат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Users\Влада\Desktop\КК сем\Выкат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786190"/>
            <a:ext cx="3434072" cy="2578394"/>
          </a:xfrm>
          <a:prstGeom prst="rect">
            <a:avLst/>
          </a:prstGeom>
          <a:noFill/>
        </p:spPr>
      </p:pic>
      <p:pic>
        <p:nvPicPr>
          <p:cNvPr id="36869" name="Picture 5" descr="C:\Users\Влада\Desktop\К семинару\Выкат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786190"/>
            <a:ext cx="3214710" cy="2589028"/>
          </a:xfrm>
          <a:prstGeom prst="rect">
            <a:avLst/>
          </a:prstGeom>
          <a:noFill/>
        </p:spPr>
      </p:pic>
      <p:pic>
        <p:nvPicPr>
          <p:cNvPr id="36868" name="Picture 4" descr="C:\Users\Влада\Desktop\КК сем\Климов 8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71480"/>
            <a:ext cx="3174824" cy="3000398"/>
          </a:xfrm>
          <a:prstGeom prst="rect">
            <a:avLst/>
          </a:prstGeom>
          <a:noFill/>
        </p:spPr>
      </p:pic>
      <p:pic>
        <p:nvPicPr>
          <p:cNvPr id="36870" name="Picture 6" descr="C:\Users\Влада\Desktop\КК сем\Выкат хор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571480"/>
            <a:ext cx="3381382" cy="3000396"/>
          </a:xfrm>
          <a:prstGeom prst="rect">
            <a:avLst/>
          </a:prstGeom>
          <a:noFill/>
        </p:spPr>
      </p:pic>
      <p:pic>
        <p:nvPicPr>
          <p:cNvPr id="7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0"/>
            <a:ext cx="2619364" cy="128586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Выкат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428604"/>
            <a:ext cx="4041648" cy="3072404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Существенные недостатки в фазе выката (большее визуальное впечатление дисбаланса лыжника, неустойчивость,  плоскость лыж не контактирует с поверхностью выката или лыжи не параллельны), включая отклонения направления движения от линии падения (прямо с трамплина), тело не вертикально поверхности.           – 2,0 – 2,5.</a:t>
            </a:r>
          </a:p>
          <a:p>
            <a:endParaRPr lang="ru-RU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455" y="3551130"/>
            <a:ext cx="3868737" cy="25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96620" y="825510"/>
            <a:ext cx="4203478" cy="253148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Большие недочеты в фазе выката (неустойчивость, риск падения перед или на линии падения. Касание поверхности или лыж одной рукой). -  3.0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7891" name="Picture 3" descr="C:\Documents and Settings\ROSSPORT\Рабочий стол\Фото к семинару\tПриземление 2_v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96619" y="2547144"/>
            <a:ext cx="3752850" cy="3600450"/>
          </a:xfrm>
          <a:prstGeom prst="rect">
            <a:avLst/>
          </a:prstGeom>
          <a:noFill/>
        </p:spPr>
      </p:pic>
      <p:pic>
        <p:nvPicPr>
          <p:cNvPr id="11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49542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Потеря баланса и контроля ( прохождение кривой в позиции руки сзади и/или нижней частью тела касание лыж/снега/покрытия). То же самое при прохождении линии падения. – 4,0 – 5,0.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Падение до или на линии падения. – 7,0.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Влада\Desktop\КК сем\Горшок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92896"/>
            <a:ext cx="3553855" cy="2880320"/>
          </a:xfrm>
          <a:prstGeom prst="rect">
            <a:avLst/>
          </a:prstGeom>
          <a:noFill/>
        </p:spPr>
      </p:pic>
      <p:pic>
        <p:nvPicPr>
          <p:cNvPr id="37890" name="Picture 2" descr="C:\Documents and Settings\ROSSPORT\Рабочий стол\Конференция\Касание выка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1" y="2492896"/>
            <a:ext cx="4320480" cy="2881053"/>
          </a:xfrm>
          <a:prstGeom prst="rect">
            <a:avLst/>
          </a:prstGeom>
          <a:noFill/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2000" cy="159728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Выкат.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Варианты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ошибок переходящих из фазы приземления в фазу выката.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785926"/>
            <a:ext cx="3792410" cy="49094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Закантовка лыжи. – 0,5 – 1,0.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2" name="Picture 2" descr="C:\Users\Влада\Desktop\КК сем\КАНТ -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9374" y="2780928"/>
            <a:ext cx="4084738" cy="3168352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21225" y="1700808"/>
            <a:ext cx="3922741" cy="100811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Глубокий присед в зоне выката и пересечение линии падения - до – 2,0.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C:\Users\Влада\Desktop\КК сем\Горшок 6 - копия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80928"/>
            <a:ext cx="3857652" cy="3156435"/>
          </a:xfrm>
          <a:prstGeom prst="rect">
            <a:avLst/>
          </a:prstGeom>
          <a:noFill/>
        </p:spPr>
      </p:pic>
      <p:pic>
        <p:nvPicPr>
          <p:cNvPr id="7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78595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Федеральное государственное бюджетное учреждение «Санкт-Петербургский научно-исследовательский институт физической культуры» (ФГБУ СПбНИИФК) осуществляет подготовку кадров в области физической культуры и спорта по программе дополнительного профессионального образования -</a:t>
            </a:r>
            <a:r>
              <a:rPr lang="ru-RU" sz="1800" b="1" cap="all" dirty="0" smtClean="0">
                <a:latin typeface="Times New Roman" pitchFamily="18" charset="0"/>
                <a:cs typeface="Times New Roman" pitchFamily="18" charset="0"/>
              </a:rPr>
              <a:t> ЛЫЖНОЕ ДВОЕБОРЬЕ И ПРЫЖКИ НА ЛЫЖАХ С ТРАМПЛИНА: АКТУАЛЬНЫЕ ВОПРОСЫ СПОРТИВНОЙ ПОДГОТОВКИ И СОВРЕМЕННЫЕ ТЕНДЕНЦИИ</a:t>
            </a:r>
            <a:r>
              <a:rPr lang="ru-RU" sz="1800" cap="all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b="1" i="1" cap="all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cap="all" dirty="0" smtClean="0">
                <a:latin typeface="Times New Roman" pitchFamily="18" charset="0"/>
              </a:rPr>
              <a:t>ПО ВОПРОСАМ УЧАСТИЯ В Обучающей Программе, УСЛОВИЯХ И СРОКАХ ее ПРОВЕДЕНИЯ ОБРАЩАЙТЕСЬ:</a:t>
            </a:r>
          </a:p>
          <a:p>
            <a:r>
              <a:rPr lang="ru-RU" sz="1600" b="1" dirty="0" smtClean="0">
                <a:latin typeface="Times New Roman" pitchFamily="18" charset="0"/>
              </a:rPr>
              <a:t>191040, г. Санкт-Петербург, пр. Лиговский, д.56, </a:t>
            </a:r>
            <a:r>
              <a:rPr lang="ru-RU" sz="1600" b="1" dirty="0" err="1" smtClean="0">
                <a:latin typeface="Times New Roman" pitchFamily="18" charset="0"/>
              </a:rPr>
              <a:t>литерa</a:t>
            </a:r>
            <a:r>
              <a:rPr lang="ru-RU" sz="1600" b="1" dirty="0" smtClean="0">
                <a:latin typeface="Times New Roman" pitchFamily="18" charset="0"/>
              </a:rPr>
              <a:t> «Е»</a:t>
            </a:r>
            <a:br>
              <a:rPr lang="ru-RU" sz="1600" b="1" dirty="0" smtClean="0">
                <a:latin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</a:rPr>
              <a:t>ФГБУ «Санкт-Петербургский научно-исследовательский институт физической культуры»</a:t>
            </a:r>
            <a:br>
              <a:rPr lang="ru-RU" sz="1600" b="1" dirty="0" smtClean="0">
                <a:latin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</a:rPr>
              <a:t>Телефон: (812) 600-41-16</a:t>
            </a:r>
            <a:br>
              <a:rPr lang="ru-RU" sz="1600" b="1" dirty="0" smtClean="0">
                <a:latin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</a:rPr>
              <a:t>Электронная почта: info@spbniifk.ru</a:t>
            </a:r>
            <a:endParaRPr lang="ru-RU" sz="1600" b="1" cap="all" dirty="0" smtClean="0">
              <a:latin typeface="Times New Roman" pitchFamily="18" charset="0"/>
            </a:endParaRPr>
          </a:p>
          <a:p>
            <a:endParaRPr lang="ru-RU" sz="1800" b="1" i="1" cap="all" dirty="0" smtClean="0"/>
          </a:p>
          <a:p>
            <a:endParaRPr lang="ru-RU" sz="1800" b="1" i="1" dirty="0" smtClean="0"/>
          </a:p>
          <a:p>
            <a:endParaRPr lang="ru-RU" sz="1800" i="1" dirty="0"/>
          </a:p>
        </p:txBody>
      </p:sp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92696"/>
            <a:ext cx="1243023" cy="11359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Принятие аэродинамической позы полета</a:t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Содержимое 3" descr="Логинов вылет С 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357430"/>
            <a:ext cx="8583142" cy="2928958"/>
          </a:xfrm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15370" cy="107157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Ограниченный контроль тела и лыж при принятии аэродинамической позы полета – 0,5 – 2,0.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верху: «Открытое» положение тела, руки отведены назад;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внизу: сгорбленное туловище, закрепощённая позиция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Чайковский 2 полет С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857364"/>
            <a:ext cx="7891240" cy="2058584"/>
          </a:xfrm>
        </p:spPr>
      </p:pic>
      <p:pic>
        <p:nvPicPr>
          <p:cNvPr id="28674" name="Picture 2" descr="C:\Documents and Settings\ROSSPORT\Рабочий стол\СЕМИНАР\Черясов полет С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071942"/>
            <a:ext cx="7891240" cy="1941343"/>
          </a:xfrm>
          <a:prstGeom prst="rect">
            <a:avLst/>
          </a:prstGeom>
          <a:noFill/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7152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Принятие аэродинамической позы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полёта -</a:t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latin typeface="Times New Roman"/>
                <a:ea typeface="Times New Roman"/>
                <a:cs typeface="Times New Roman"/>
              </a:rPr>
              <a:t>- формирование полёта</a:t>
            </a:r>
            <a:endParaRPr lang="ru-RU" dirty="0"/>
          </a:p>
        </p:txBody>
      </p:sp>
      <p:pic>
        <p:nvPicPr>
          <p:cNvPr id="5" name="Содержимое 4" descr="Выстороп вылет С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643182"/>
            <a:ext cx="8224299" cy="2500330"/>
          </a:xfrm>
          <a:prstGeom prst="rect">
            <a:avLst/>
          </a:prstGeom>
        </p:spPr>
      </p:pic>
      <p:pic>
        <p:nvPicPr>
          <p:cNvPr id="4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2" cy="100811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Согнутые колени, не полностью выпрямленные ноги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– 0,5 – 1,0.</a:t>
            </a:r>
            <a:endParaRPr lang="ru-RU" sz="2400" dirty="0"/>
          </a:p>
        </p:txBody>
      </p:sp>
      <p:pic>
        <p:nvPicPr>
          <p:cNvPr id="4" name="Содержимое 3" descr="Зыкова вылет С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00808"/>
            <a:ext cx="7704856" cy="2088232"/>
          </a:xfrm>
        </p:spPr>
      </p:pic>
      <p:pic>
        <p:nvPicPr>
          <p:cNvPr id="29702" name="Picture 6" descr="C:\Documents and Settings\ROSSPORT\Рабочий стол\Книга фото\Копия Полет уверенность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000504"/>
            <a:ext cx="3030606" cy="2408218"/>
          </a:xfrm>
          <a:prstGeom prst="rect">
            <a:avLst/>
          </a:prstGeom>
          <a:noFill/>
        </p:spPr>
      </p:pic>
      <p:pic>
        <p:nvPicPr>
          <p:cNvPr id="22530" name="Picture 2" descr="C:\Users\Влада\Desktop\КК сем\Согнутые ноги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000504"/>
            <a:ext cx="3184093" cy="2357454"/>
          </a:xfrm>
          <a:prstGeom prst="rect">
            <a:avLst/>
          </a:prstGeom>
          <a:noFill/>
        </p:spPr>
      </p:pic>
      <p:pic>
        <p:nvPicPr>
          <p:cNvPr id="6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7740860" cy="89097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Несимметричная и/или несбалансированная позиция ног/лыж при принятии аэродинамической позы полета.</a:t>
            </a:r>
            <a:r>
              <a:rPr lang="ru-RU" sz="27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700" dirty="0">
                <a:latin typeface="Times New Roman"/>
                <a:ea typeface="Times New Roman"/>
                <a:cs typeface="Times New Roman"/>
              </a:rPr>
            </a:br>
            <a:r>
              <a:rPr lang="ru-RU" sz="27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Отсутствие общего эстетического впечатления.</a:t>
            </a:r>
            <a:r>
              <a:rPr lang="ru-RU" sz="27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700" dirty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9" name="Picture 2" descr="C:\Documents and Settings\ROSSPORT\Рабочий стол\СЕМИНАР\Бушуев вылет С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003134" cy="2304256"/>
          </a:xfrm>
          <a:prstGeom prst="rect">
            <a:avLst/>
          </a:prstGeom>
          <a:noFill/>
        </p:spPr>
      </p:pic>
      <p:pic>
        <p:nvPicPr>
          <p:cNvPr id="30722" name="Picture 2" descr="C:\Documents and Settings\ROSSPORT\Рабочий стол\СЕМИНАР\Тагил 2 вылет С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7003134" cy="2351397"/>
          </a:xfrm>
          <a:prstGeom prst="rect">
            <a:avLst/>
          </a:prstGeom>
          <a:noFill/>
        </p:spPr>
      </p:pic>
      <p:pic>
        <p:nvPicPr>
          <p:cNvPr id="5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20688"/>
            <a:ext cx="7972452" cy="108012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Эталонное выполнение полёта.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Верхний ряд – начало, нижний – основная часть полета.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C:\Documents and Settings\ROSSPORT\Рабочий стол\ХИНТ\Измерения Хинценбах Полет 33м\Жила 33м 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16832"/>
            <a:ext cx="1986734" cy="1944216"/>
          </a:xfrm>
          <a:prstGeom prst="rect">
            <a:avLst/>
          </a:prstGeom>
          <a:noFill/>
        </p:spPr>
      </p:pic>
      <p:pic>
        <p:nvPicPr>
          <p:cNvPr id="16388" name="Picture 4" descr="C:\Users\Влада\Desktop\Полет\Климов 33м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0780" y="1916831"/>
            <a:ext cx="2047685" cy="1944217"/>
          </a:xfrm>
          <a:prstGeom prst="rect">
            <a:avLst/>
          </a:prstGeom>
          <a:noFill/>
        </p:spPr>
      </p:pic>
      <p:pic>
        <p:nvPicPr>
          <p:cNvPr id="4" name="Picture 3" descr="C:\Users\Влада\Desktop\К семинару\Форфанг полет - копия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21088"/>
            <a:ext cx="4201688" cy="1879977"/>
          </a:xfrm>
          <a:prstGeom prst="rect">
            <a:avLst/>
          </a:prstGeom>
          <a:noFill/>
        </p:spPr>
      </p:pic>
      <p:pic>
        <p:nvPicPr>
          <p:cNvPr id="6" name="Picture 5" descr="C:\Users\Влада\Desktop\КК сем\Полет 1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3816424" cy="1882769"/>
          </a:xfrm>
          <a:prstGeom prst="rect">
            <a:avLst/>
          </a:prstGeom>
          <a:noFill/>
        </p:spPr>
      </p:pic>
      <p:pic>
        <p:nvPicPr>
          <p:cNvPr id="21506" name="Picture 2" descr="C:\Documents and Settings\ROSSPORT\Рабочий стол\Фото к семинару\Полет Хор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916832"/>
            <a:ext cx="3827324" cy="2160240"/>
          </a:xfrm>
          <a:prstGeom prst="rect">
            <a:avLst/>
          </a:prstGeom>
          <a:noFill/>
        </p:spPr>
      </p:pic>
      <p:pic>
        <p:nvPicPr>
          <p:cNvPr id="10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Несимметричная и/или несбалансированная позиция рук  - 0,5 – 1,0.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Picture 2" descr="C:\Users\Влада\Desktop\К семинару\Руки полет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2935965" cy="2714644"/>
          </a:xfrm>
          <a:prstGeom prst="rect">
            <a:avLst/>
          </a:prstGeom>
          <a:noFill/>
        </p:spPr>
      </p:pic>
      <p:pic>
        <p:nvPicPr>
          <p:cNvPr id="21506" name="Picture 2" descr="C:\Users\Влада\Desktop\КК сем\Руки полет 1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357430"/>
            <a:ext cx="2947248" cy="2643206"/>
          </a:xfrm>
          <a:prstGeom prst="rect">
            <a:avLst/>
          </a:prstGeom>
          <a:noFill/>
        </p:spPr>
      </p:pic>
      <p:pic>
        <p:nvPicPr>
          <p:cNvPr id="20481" name="Picture 1" descr="C:\Users\Влада\Desktop\КК сем\Руки полет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928934"/>
            <a:ext cx="2781470" cy="2817852"/>
          </a:xfrm>
          <a:prstGeom prst="rect">
            <a:avLst/>
          </a:prstGeom>
          <a:noFill/>
        </p:spPr>
      </p:pic>
      <p:pic>
        <p:nvPicPr>
          <p:cNvPr id="6" name="Picture 14" descr="http://bagra.ru/logos/httpwwwspbniifkru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16632"/>
            <a:ext cx="648072" cy="59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1124</TotalTime>
  <Words>984</Words>
  <Application>Microsoft Office PowerPoint</Application>
  <PresentationFormat>Экран (4:3)</PresentationFormat>
  <Paragraphs>97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Документ</vt:lpstr>
      <vt:lpstr>Модуль 5. Техническая подготовка в прыжках на лыжах с трамплина. Судейство техники прыжка на лыжах с трамплина.</vt:lpstr>
      <vt:lpstr> ВЫЧЕТЫ ЗА ОШИБКИ             </vt:lpstr>
      <vt:lpstr>Принятие аэродинамической позы полета </vt:lpstr>
      <vt:lpstr>Ограниченный контроль тела и лыж при принятии аэродинамической позы полета – 0,5 – 2,0. В верху: «Открытое» положение тела, руки отведены назад; внизу: сгорбленное туловище, закрепощённая позиция </vt:lpstr>
      <vt:lpstr>Принятие аэродинамической позы полёта - - формирование полёта</vt:lpstr>
      <vt:lpstr>Согнутые колени, не полностью выпрямленные ноги – 0,5 – 1,0.</vt:lpstr>
      <vt:lpstr>Несимметричная и/или несбалансированная позиция ног/лыж при принятии аэродинамической позы полета. Отсутствие общего эстетического впечатления.  </vt:lpstr>
      <vt:lpstr>Эталонное выполнение полёта. Верхний ряд – начало, нижний – основная часть полета.</vt:lpstr>
      <vt:lpstr>Несимметричная и/или несбалансированная позиция рук  - 0,5 – 1,0. </vt:lpstr>
      <vt:lpstr>Основная часть полёта</vt:lpstr>
      <vt:lpstr>                 ВЫЧЕТЫ ЗА ОШИБКИ   </vt:lpstr>
      <vt:lpstr>Переход из фазы полета в фазу приземления.  </vt:lpstr>
      <vt:lpstr>Недостаточно правильные и гармоничные движения в переходе из фазы полета в фазу приземления. 0.5-1.0 </vt:lpstr>
      <vt:lpstr>Разножка – «Телемарк». Оценивается с момента приземления - плюс 10 – 12 метров скольжения по горе приземления.</vt:lpstr>
      <vt:lpstr>Переход от полета к приземлению с выполнением разножки (телемарка)  </vt:lpstr>
      <vt:lpstr>Фаза приземления оценивается с момента приземления - плюс 10 – 12 метров скольжения по горе приземления.</vt:lpstr>
      <vt:lpstr>Недостаточность преобразования приземления в позицию «телемарк» - 0,5 – 1,5</vt:lpstr>
      <vt:lpstr>Недостаточность контроля лыж (лыжи не параллельны и расстояние между лыжами больше чем 2 ширины лыж) и/или обе лыжи приземлились не плоскостью (на канты). Пример: одна лыжа ставится только на кант - 0.5-1.0    </vt:lpstr>
      <vt:lpstr>Варианты ошибок при выполнении разножки – 2,5 – 3,5.</vt:lpstr>
      <vt:lpstr>Отсутствие попытки сделать «телемарк» в момент касания горы приземления и отсутствие позы «телемарк» (стопы  находятся на одном уровне) в течение фазы приземления (как единственная ошибка) – минимум 2,0. </vt:lpstr>
      <vt:lpstr> ВЫЧЕТЫ ЗА ОШИБКИ</vt:lpstr>
      <vt:lpstr>Выкат</vt:lpstr>
      <vt:lpstr>Выкат</vt:lpstr>
      <vt:lpstr>Потеря баланса и контроля ( прохождение кривой в позиции руки сзади и/или нижней частью тела касание лыж/снега/покрытия). То же самое при прохождении линии падения. – 4,0 – 5,0. Падение до или на линии падения. – 7,0. </vt:lpstr>
      <vt:lpstr>Выкат.  Варианты ошибок переходящих из фазы приземления в фазу выката.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Судейство техники прыжка на лыжах с трамплина.</dc:title>
  <dc:creator>ROSSPORT</dc:creator>
  <cp:lastModifiedBy>gzakharov</cp:lastModifiedBy>
  <cp:revision>136</cp:revision>
  <dcterms:created xsi:type="dcterms:W3CDTF">2019-10-04T10:08:00Z</dcterms:created>
  <dcterms:modified xsi:type="dcterms:W3CDTF">2005-01-14T22:29:03Z</dcterms:modified>
</cp:coreProperties>
</file>